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6" r:id="rId9"/>
    <p:sldId id="262" r:id="rId10"/>
    <p:sldId id="264"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DD37B7-7FF4-4151-B907-522819373D5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3281418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D37B7-7FF4-4151-B907-522819373D5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3555445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D37B7-7FF4-4151-B907-522819373D5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30904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D37B7-7FF4-4151-B907-522819373D5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241780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DD37B7-7FF4-4151-B907-522819373D5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14448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DD37B7-7FF4-4151-B907-522819373D5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249397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D37B7-7FF4-4151-B907-522819373D5A}" type="datetimeFigureOut">
              <a:rPr lang="en-US" smtClean="0"/>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1419167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DD37B7-7FF4-4151-B907-522819373D5A}" type="datetimeFigureOut">
              <a:rPr lang="en-US" smtClean="0"/>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424980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D37B7-7FF4-4151-B907-522819373D5A}" type="datetimeFigureOut">
              <a:rPr lang="en-US" smtClean="0"/>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304908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D37B7-7FF4-4151-B907-522819373D5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23362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D37B7-7FF4-4151-B907-522819373D5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4669F-67D8-4E5B-936E-44818CFEF341}" type="slidenum">
              <a:rPr lang="en-US" smtClean="0"/>
              <a:t>‹#›</a:t>
            </a:fld>
            <a:endParaRPr lang="en-US"/>
          </a:p>
        </p:txBody>
      </p:sp>
    </p:spTree>
    <p:extLst>
      <p:ext uri="{BB962C8B-B14F-4D97-AF65-F5344CB8AC3E}">
        <p14:creationId xmlns:p14="http://schemas.microsoft.com/office/powerpoint/2010/main" val="3404660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D37B7-7FF4-4151-B907-522819373D5A}" type="datetimeFigureOut">
              <a:rPr lang="en-US" smtClean="0"/>
              <a:t>10/23/2017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4669F-67D8-4E5B-936E-44818CFEF341}" type="slidenum">
              <a:rPr lang="en-US" smtClean="0"/>
              <a:t>‹#›</a:t>
            </a:fld>
            <a:endParaRPr lang="en-US"/>
          </a:p>
        </p:txBody>
      </p:sp>
    </p:spTree>
    <p:extLst>
      <p:ext uri="{BB962C8B-B14F-4D97-AF65-F5344CB8AC3E}">
        <p14:creationId xmlns:p14="http://schemas.microsoft.com/office/powerpoint/2010/main" val="181563452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acebook.com/people/Thunder-Angling/100009642186183" TargetMode="External"/><Relationship Id="rId2" Type="http://schemas.openxmlformats.org/officeDocument/2006/relationships/hyperlink" Target="http://catchthethunderflyfishingandconservationclub.yolasite.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nimatedknots.com/indexfishing.php?LogoImage=LogoGrog.jpg&amp;Website=www.animatedknots.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r>
              <a:rPr lang="en-US" dirty="0" smtClean="0"/>
              <a:t>Fishing For Starters</a:t>
            </a:r>
            <a:endParaRPr lang="en-US" dirty="0"/>
          </a:p>
        </p:txBody>
      </p:sp>
      <p:sp>
        <p:nvSpPr>
          <p:cNvPr id="3" name="Subtitle 2"/>
          <p:cNvSpPr>
            <a:spLocks noGrp="1"/>
          </p:cNvSpPr>
          <p:nvPr>
            <p:ph type="subTitle" idx="1"/>
          </p:nvPr>
        </p:nvSpPr>
        <p:spPr/>
        <p:txBody>
          <a:bodyPr/>
          <a:lstStyle/>
          <a:p>
            <a:endParaRPr lang="en-US" dirty="0" smtClean="0"/>
          </a:p>
          <a:p>
            <a:r>
              <a:rPr lang="en-US" dirty="0" smtClean="0"/>
              <a:t>Where to begin?</a:t>
            </a:r>
            <a:endParaRPr lang="en-US" dirty="0"/>
          </a:p>
        </p:txBody>
      </p:sp>
    </p:spTree>
    <p:extLst>
      <p:ext uri="{BB962C8B-B14F-4D97-AF65-F5344CB8AC3E}">
        <p14:creationId xmlns:p14="http://schemas.microsoft.com/office/powerpoint/2010/main" val="3004416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Lake Profile</a:t>
            </a:r>
            <a:endParaRPr lang="en-US"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0" y="1524000"/>
            <a:ext cx="7238999" cy="3428999"/>
          </a:xfrm>
          <a:prstGeom prst="rect">
            <a:avLst/>
          </a:prstGeom>
        </p:spPr>
      </p:pic>
      <p:sp>
        <p:nvSpPr>
          <p:cNvPr id="5" name="TextBox 4"/>
          <p:cNvSpPr txBox="1"/>
          <p:nvPr/>
        </p:nvSpPr>
        <p:spPr>
          <a:xfrm>
            <a:off x="5924550" y="2147455"/>
            <a:ext cx="1028700" cy="369332"/>
          </a:xfrm>
          <a:prstGeom prst="rect">
            <a:avLst/>
          </a:prstGeom>
          <a:noFill/>
        </p:spPr>
        <p:txBody>
          <a:bodyPr wrap="square" rtlCol="0">
            <a:spAutoFit/>
          </a:bodyPr>
          <a:lstStyle/>
          <a:p>
            <a:r>
              <a:rPr lang="en-US" b="1" dirty="0" smtClean="0">
                <a:solidFill>
                  <a:schemeClr val="bg1"/>
                </a:solidFill>
              </a:rPr>
              <a:t>Drop Off</a:t>
            </a:r>
            <a:endParaRPr lang="en-US" b="1" dirty="0">
              <a:solidFill>
                <a:schemeClr val="bg1"/>
              </a:solidFill>
            </a:endParaRPr>
          </a:p>
        </p:txBody>
      </p:sp>
    </p:spTree>
    <p:extLst>
      <p:ext uri="{BB962C8B-B14F-4D97-AF65-F5344CB8AC3E}">
        <p14:creationId xmlns:p14="http://schemas.microsoft.com/office/powerpoint/2010/main" val="2254158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a:hlinkClick r:id="rId2"/>
              </a:rPr>
              <a:t>http://catchthethunderflyfishingandconservationclub.yolasite.com</a:t>
            </a:r>
            <a:r>
              <a:rPr lang="en-US" dirty="0" smtClean="0">
                <a:hlinkClick r:id="rId2"/>
              </a:rPr>
              <a:t>/</a:t>
            </a:r>
            <a:endParaRPr lang="en-US" dirty="0" smtClean="0"/>
          </a:p>
          <a:p>
            <a:r>
              <a:rPr lang="en-US" dirty="0">
                <a:hlinkClick r:id="rId3"/>
              </a:rPr>
              <a:t>https://</a:t>
            </a:r>
            <a:r>
              <a:rPr lang="en-US" dirty="0" smtClean="0">
                <a:hlinkClick r:id="rId3"/>
              </a:rPr>
              <a:t>www.facebook.com/people/Thunder-Angling/100009642186183</a:t>
            </a:r>
            <a:endParaRPr lang="en-US" dirty="0" smtClean="0"/>
          </a:p>
          <a:p>
            <a:endParaRPr lang="en-US" dirty="0"/>
          </a:p>
        </p:txBody>
      </p:sp>
    </p:spTree>
    <p:extLst>
      <p:ext uri="{BB962C8B-B14F-4D97-AF65-F5344CB8AC3E}">
        <p14:creationId xmlns:p14="http://schemas.microsoft.com/office/powerpoint/2010/main" val="109637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Rod?</a:t>
            </a:r>
            <a:endParaRPr lang="en-US" dirty="0"/>
          </a:p>
        </p:txBody>
      </p:sp>
      <p:sp>
        <p:nvSpPr>
          <p:cNvPr id="3" name="Content Placeholder 2"/>
          <p:cNvSpPr>
            <a:spLocks noGrp="1"/>
          </p:cNvSpPr>
          <p:nvPr>
            <p:ph idx="1"/>
          </p:nvPr>
        </p:nvSpPr>
        <p:spPr/>
        <p:txBody>
          <a:bodyPr>
            <a:normAutofit lnSpcReduction="10000"/>
          </a:bodyPr>
          <a:lstStyle/>
          <a:p>
            <a:r>
              <a:rPr lang="en-US" dirty="0" smtClean="0"/>
              <a:t>Fly Rod – more challenging, yet rewarding.</a:t>
            </a:r>
          </a:p>
          <a:p>
            <a:pPr lvl="3"/>
            <a:r>
              <a:rPr lang="en-US" dirty="0" smtClean="0"/>
              <a:t>Casting the line</a:t>
            </a:r>
          </a:p>
          <a:p>
            <a:endParaRPr lang="en-US" dirty="0"/>
          </a:p>
          <a:p>
            <a:r>
              <a:rPr lang="en-US" dirty="0" smtClean="0"/>
              <a:t>Spin Cast – more common first experience</a:t>
            </a:r>
          </a:p>
          <a:p>
            <a:pPr marL="0" lvl="3" indent="0">
              <a:buNone/>
            </a:pPr>
            <a:r>
              <a:rPr lang="en-US" dirty="0" smtClean="0"/>
              <a:t>		- Casting </a:t>
            </a:r>
            <a:r>
              <a:rPr lang="en-US" dirty="0"/>
              <a:t>the line</a:t>
            </a:r>
          </a:p>
          <a:p>
            <a:pPr marL="0" indent="0">
              <a:buNone/>
            </a:pPr>
            <a:endParaRPr lang="en-US" dirty="0" smtClean="0"/>
          </a:p>
          <a:p>
            <a:r>
              <a:rPr lang="en-US" dirty="0" smtClean="0"/>
              <a:t>Retrieve or Bobber Fish? (preference)</a:t>
            </a:r>
          </a:p>
          <a:p>
            <a:pPr lvl="1"/>
            <a:r>
              <a:rPr lang="en-US" dirty="0" smtClean="0"/>
              <a:t>Once another angler is successful, all others want to do that type of fishing</a:t>
            </a:r>
            <a:endParaRPr lang="en-US" dirty="0"/>
          </a:p>
          <a:p>
            <a:endParaRPr lang="en-US" dirty="0" smtClean="0"/>
          </a:p>
          <a:p>
            <a:pPr marL="1371600" lvl="3" indent="0">
              <a:buNone/>
            </a:pPr>
            <a:endParaRPr lang="en-US" dirty="0"/>
          </a:p>
        </p:txBody>
      </p:sp>
    </p:spTree>
    <p:extLst>
      <p:ext uri="{BB962C8B-B14F-4D97-AF65-F5344CB8AC3E}">
        <p14:creationId xmlns:p14="http://schemas.microsoft.com/office/powerpoint/2010/main" val="846429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Deciding which Hand to use on the reel</a:t>
            </a:r>
            <a:endParaRPr lang="en-US" dirty="0"/>
          </a:p>
        </p:txBody>
      </p:sp>
      <p:sp>
        <p:nvSpPr>
          <p:cNvPr id="3" name="Content Placeholder 2"/>
          <p:cNvSpPr>
            <a:spLocks noGrp="1"/>
          </p:cNvSpPr>
          <p:nvPr>
            <p:ph idx="1"/>
          </p:nvPr>
        </p:nvSpPr>
        <p:spPr/>
        <p:txBody>
          <a:bodyPr/>
          <a:lstStyle/>
          <a:p>
            <a:r>
              <a:rPr lang="en-US" dirty="0" smtClean="0"/>
              <a:t>You can use most reels two ways: for </a:t>
            </a:r>
            <a:r>
              <a:rPr lang="en-US" dirty="0" smtClean="0">
                <a:solidFill>
                  <a:srgbClr val="FFC000"/>
                </a:solidFill>
              </a:rPr>
              <a:t>left hand</a:t>
            </a:r>
            <a:r>
              <a:rPr lang="en-US" dirty="0" smtClean="0"/>
              <a:t> retrieve </a:t>
            </a:r>
            <a:r>
              <a:rPr lang="en-US" dirty="0" smtClean="0">
                <a:solidFill>
                  <a:srgbClr val="FFC000"/>
                </a:solidFill>
              </a:rPr>
              <a:t>(the most common) </a:t>
            </a:r>
            <a:r>
              <a:rPr lang="en-US" dirty="0" smtClean="0"/>
              <a:t>and for right hand retrieve</a:t>
            </a:r>
          </a:p>
          <a:p>
            <a:r>
              <a:rPr lang="en-US" dirty="0" smtClean="0"/>
              <a:t>We use the best hand to cast, and don't want to switch hands once a fish is hooked. But some anglers actually cast an wind with the same hand, and switch the rod over once a fish is hooked.</a:t>
            </a:r>
            <a:endParaRPr lang="en-US" dirty="0"/>
          </a:p>
        </p:txBody>
      </p:sp>
    </p:spTree>
    <p:extLst>
      <p:ext uri="{BB962C8B-B14F-4D97-AF65-F5344CB8AC3E}">
        <p14:creationId xmlns:p14="http://schemas.microsoft.com/office/powerpoint/2010/main" val="1382123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&amp; Tippet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Let's cover the basics first: the leader and the tippet are the two terminal parts of the setup before your fly. The </a:t>
            </a:r>
            <a:r>
              <a:rPr lang="en-US" b="1" dirty="0" smtClean="0"/>
              <a:t>leader</a:t>
            </a:r>
            <a:r>
              <a:rPr lang="en-US" dirty="0" smtClean="0"/>
              <a:t> is attached to the front end of the fly line and the </a:t>
            </a:r>
            <a:r>
              <a:rPr lang="en-US" b="1" dirty="0" smtClean="0"/>
              <a:t>tippet</a:t>
            </a:r>
            <a:r>
              <a:rPr lang="en-US" dirty="0" smtClean="0"/>
              <a:t> is attached to that. Your </a:t>
            </a:r>
            <a:r>
              <a:rPr lang="en-US" b="1" dirty="0" smtClean="0"/>
              <a:t>fly</a:t>
            </a:r>
            <a:r>
              <a:rPr lang="en-US" dirty="0" smtClean="0"/>
              <a:t> is tied to the tippet.</a:t>
            </a:r>
          </a:p>
          <a:p>
            <a:pPr marL="0" indent="0">
              <a:buNone/>
            </a:pPr>
            <a:r>
              <a:rPr lang="en-US" dirty="0" smtClean="0"/>
              <a:t>The purpose of the leader is twofold:</a:t>
            </a:r>
          </a:p>
          <a:p>
            <a:r>
              <a:rPr lang="en-US" b="1" dirty="0" smtClean="0"/>
              <a:t>1) To lead</a:t>
            </a:r>
            <a:r>
              <a:rPr lang="en-US" dirty="0" smtClean="0"/>
              <a:t> from the thick and clumsy fly line to a thin and delicate tip that can actually pass through the eye of the fly</a:t>
            </a:r>
            <a:br>
              <a:rPr lang="en-US" dirty="0" smtClean="0"/>
            </a:br>
            <a:r>
              <a:rPr lang="en-US" b="1" dirty="0" smtClean="0"/>
              <a:t>2) To transfer</a:t>
            </a:r>
            <a:r>
              <a:rPr lang="en-US" dirty="0" smtClean="0"/>
              <a:t> power from the fly line to the fly in such a way that the last bit of movement is gone when the fly is delivered</a:t>
            </a:r>
          </a:p>
          <a:p>
            <a:endParaRPr lang="en-US" dirty="0"/>
          </a:p>
        </p:txBody>
      </p:sp>
    </p:spTree>
    <p:extLst>
      <p:ext uri="{BB962C8B-B14F-4D97-AF65-F5344CB8AC3E}">
        <p14:creationId xmlns:p14="http://schemas.microsoft.com/office/powerpoint/2010/main" val="34521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choose the right Leader Length</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46175962"/>
              </p:ext>
            </p:extLst>
          </p:nvPr>
        </p:nvGraphicFramePr>
        <p:xfrm>
          <a:off x="457200" y="1600200"/>
          <a:ext cx="8229600" cy="4399280"/>
        </p:xfrm>
        <a:graphic>
          <a:graphicData uri="http://schemas.openxmlformats.org/drawingml/2006/table">
            <a:tbl>
              <a:tblPr firstRow="1" bandRow="1">
                <a:tableStyleId>{5C22544A-7EE6-4342-B048-85BDC9FD1C3A}</a:tableStyleId>
              </a:tblPr>
              <a:tblGrid>
                <a:gridCol w="1600200"/>
                <a:gridCol w="6629400"/>
              </a:tblGrid>
              <a:tr h="370840">
                <a:tc>
                  <a:txBody>
                    <a:bodyPr/>
                    <a:lstStyle/>
                    <a:p>
                      <a:r>
                        <a:rPr lang="en-US" dirty="0" smtClean="0"/>
                        <a:t>Leader</a:t>
                      </a:r>
                      <a:r>
                        <a:rPr lang="en-US" baseline="0" dirty="0" smtClean="0"/>
                        <a:t> Length</a:t>
                      </a:r>
                      <a:endParaRPr lang="en-US" dirty="0"/>
                    </a:p>
                  </a:txBody>
                  <a:tcPr/>
                </a:tc>
                <a:tc>
                  <a:txBody>
                    <a:bodyPr/>
                    <a:lstStyle/>
                    <a:p>
                      <a:r>
                        <a:rPr lang="en-US" sz="1800" b="1" i="0" u="none" strike="noStrike" kern="1200" baseline="0" dirty="0" smtClean="0">
                          <a:solidFill>
                            <a:schemeClr val="lt1"/>
                          </a:solidFill>
                          <a:latin typeface="+mn-lt"/>
                          <a:ea typeface="+mn-ea"/>
                          <a:cs typeface="+mn-cs"/>
                        </a:rPr>
                        <a:t>Best suited for…</a:t>
                      </a:r>
                      <a:endParaRPr lang="en-US" dirty="0"/>
                    </a:p>
                  </a:txBody>
                  <a:tcPr/>
                </a:tc>
              </a:tr>
              <a:tr h="370840">
                <a:tc>
                  <a:txBody>
                    <a:bodyPr/>
                    <a:lstStyle/>
                    <a:p>
                      <a:r>
                        <a:rPr lang="en-US" dirty="0" smtClean="0"/>
                        <a:t>6 foot</a:t>
                      </a:r>
                      <a:endParaRPr lang="en-US" dirty="0"/>
                    </a:p>
                  </a:txBody>
                  <a:tcPr/>
                </a:tc>
                <a:tc>
                  <a:txBody>
                    <a:bodyPr/>
                    <a:lstStyle/>
                    <a:p>
                      <a:r>
                        <a:rPr lang="en-US" sz="1800" b="0" i="0" u="none" strike="noStrike" kern="1200" baseline="0" dirty="0" smtClean="0">
                          <a:solidFill>
                            <a:schemeClr val="dk1"/>
                          </a:solidFill>
                          <a:latin typeface="+mn-lt"/>
                          <a:ea typeface="+mn-ea"/>
                          <a:cs typeface="+mn-cs"/>
                        </a:rPr>
                        <a:t>Sinking fly lines of all types, </a:t>
                      </a:r>
                      <a:r>
                        <a:rPr lang="en-US" sz="1800" b="0" i="0" u="none" strike="noStrike" kern="1200" baseline="0" dirty="0" err="1" smtClean="0">
                          <a:solidFill>
                            <a:schemeClr val="dk1"/>
                          </a:solidFill>
                          <a:latin typeface="+mn-lt"/>
                          <a:ea typeface="+mn-ea"/>
                          <a:cs typeface="+mn-cs"/>
                        </a:rPr>
                        <a:t>panfish</a:t>
                      </a:r>
                      <a:r>
                        <a:rPr lang="en-US" sz="1800" b="0" i="0" u="none" strike="noStrike" kern="1200" baseline="0" dirty="0" smtClean="0">
                          <a:solidFill>
                            <a:schemeClr val="dk1"/>
                          </a:solidFill>
                          <a:latin typeface="+mn-lt"/>
                          <a:ea typeface="+mn-ea"/>
                          <a:cs typeface="+mn-cs"/>
                        </a:rPr>
                        <a:t>, bass, trout in tiny, brushy streams</a:t>
                      </a:r>
                      <a:endParaRPr lang="en-US" dirty="0"/>
                    </a:p>
                  </a:txBody>
                  <a:tcPr/>
                </a:tc>
              </a:tr>
              <a:tr h="370840">
                <a:tc>
                  <a:txBody>
                    <a:bodyPr/>
                    <a:lstStyle/>
                    <a:p>
                      <a:r>
                        <a:rPr lang="en-US" dirty="0" smtClean="0"/>
                        <a:t>7.5 foot</a:t>
                      </a:r>
                      <a:endParaRPr lang="en-US" dirty="0"/>
                    </a:p>
                  </a:txBody>
                  <a:tcPr/>
                </a:tc>
                <a:tc>
                  <a:txBody>
                    <a:bodyPr/>
                    <a:lstStyle/>
                    <a:p>
                      <a:r>
                        <a:rPr lang="en-US" sz="1800" b="0" i="0" u="none" strike="noStrike" kern="1200" baseline="0" dirty="0" smtClean="0">
                          <a:solidFill>
                            <a:schemeClr val="dk1"/>
                          </a:solidFill>
                          <a:latin typeface="+mn-lt"/>
                          <a:ea typeface="+mn-ea"/>
                          <a:cs typeface="+mn-cs"/>
                        </a:rPr>
                        <a:t>Trout in streams from 10-20 feet wide, intermediate and sinking tip lines in lakes and saltwater</a:t>
                      </a:r>
                    </a:p>
                    <a:p>
                      <a:r>
                        <a:rPr lang="en-US" sz="1800" b="0" i="0" u="none" strike="noStrike" kern="1200" baseline="0" dirty="0" smtClean="0">
                          <a:solidFill>
                            <a:schemeClr val="dk1"/>
                          </a:solidFill>
                          <a:latin typeface="+mn-lt"/>
                          <a:ea typeface="+mn-ea"/>
                          <a:cs typeface="+mn-cs"/>
                        </a:rPr>
                        <a:t>conditions where the fish are not terribly spooky. Also streamer fishing for trout with big weighted flies.</a:t>
                      </a:r>
                      <a:endParaRPr lang="en-US" dirty="0"/>
                    </a:p>
                  </a:txBody>
                  <a:tcPr/>
                </a:tc>
              </a:tr>
              <a:tr h="370840">
                <a:tc>
                  <a:txBody>
                    <a:bodyPr/>
                    <a:lstStyle/>
                    <a:p>
                      <a:r>
                        <a:rPr lang="en-US" dirty="0" smtClean="0"/>
                        <a:t>9 foot</a:t>
                      </a:r>
                      <a:endParaRPr lang="en-US" dirty="0"/>
                    </a:p>
                  </a:txBody>
                  <a:tcPr/>
                </a:tc>
                <a:tc>
                  <a:txBody>
                    <a:bodyPr/>
                    <a:lstStyle/>
                    <a:p>
                      <a:r>
                        <a:rPr lang="en-US" sz="1800" b="0" i="0" u="none" strike="noStrike" kern="1200" baseline="0" dirty="0" smtClean="0">
                          <a:solidFill>
                            <a:schemeClr val="dk1"/>
                          </a:solidFill>
                          <a:latin typeface="+mn-lt"/>
                          <a:ea typeface="+mn-ea"/>
                          <a:cs typeface="+mn-cs"/>
                        </a:rPr>
                        <a:t>Trout streams larger than 20 feet wide where the water is mostly riffled, or else the fish are not</a:t>
                      </a:r>
                    </a:p>
                    <a:p>
                      <a:r>
                        <a:rPr lang="en-US" sz="1800" b="0" i="0" u="none" strike="noStrike" kern="1200" baseline="0" dirty="0" smtClean="0">
                          <a:solidFill>
                            <a:schemeClr val="dk1"/>
                          </a:solidFill>
                          <a:latin typeface="+mn-lt"/>
                          <a:ea typeface="+mn-ea"/>
                          <a:cs typeface="+mn-cs"/>
                        </a:rPr>
                        <a:t>spooky. In salt water, fish in shallow water under bright, clear conditions.</a:t>
                      </a:r>
                      <a:endParaRPr lang="en-US" dirty="0"/>
                    </a:p>
                  </a:txBody>
                  <a:tcPr/>
                </a:tc>
              </a:tr>
              <a:tr h="370840">
                <a:tc>
                  <a:txBody>
                    <a:bodyPr/>
                    <a:lstStyle/>
                    <a:p>
                      <a:r>
                        <a:rPr lang="en-US" dirty="0" smtClean="0"/>
                        <a:t>12 foot</a:t>
                      </a:r>
                    </a:p>
                  </a:txBody>
                  <a:tcPr/>
                </a:tc>
                <a:tc>
                  <a:txBody>
                    <a:bodyPr/>
                    <a:lstStyle/>
                    <a:p>
                      <a:r>
                        <a:rPr lang="en-US" sz="1800" b="0" i="0" u="none" strike="noStrike" kern="1200" baseline="0" dirty="0" smtClean="0">
                          <a:solidFill>
                            <a:schemeClr val="dk1"/>
                          </a:solidFill>
                          <a:latin typeface="+mn-lt"/>
                          <a:ea typeface="+mn-ea"/>
                          <a:cs typeface="+mn-cs"/>
                        </a:rPr>
                        <a:t>Trout in lakes with floating lines. Trout in streams when the water is flat, low, or very clear</a:t>
                      </a:r>
                      <a:endParaRPr lang="en-US" dirty="0"/>
                    </a:p>
                  </a:txBody>
                  <a:tcPr/>
                </a:tc>
              </a:tr>
              <a:tr h="370840">
                <a:tc>
                  <a:txBody>
                    <a:bodyPr/>
                    <a:lstStyle/>
                    <a:p>
                      <a:r>
                        <a:rPr lang="en-US" dirty="0" smtClean="0"/>
                        <a:t>15 foot</a:t>
                      </a:r>
                    </a:p>
                  </a:txBody>
                  <a:tcPr/>
                </a:tc>
                <a:tc>
                  <a:txBody>
                    <a:bodyPr/>
                    <a:lstStyle/>
                    <a:p>
                      <a:r>
                        <a:rPr lang="en-US" sz="1800" b="0" i="0" u="none" strike="noStrike" kern="1200" baseline="0" dirty="0" smtClean="0">
                          <a:solidFill>
                            <a:schemeClr val="dk1"/>
                          </a:solidFill>
                          <a:latin typeface="+mn-lt"/>
                          <a:ea typeface="+mn-ea"/>
                          <a:cs typeface="+mn-cs"/>
                        </a:rPr>
                        <a:t>Spooky trout in extremely clear water in both lakes and rivers.</a:t>
                      </a:r>
                      <a:endParaRPr lang="en-US" dirty="0"/>
                    </a:p>
                  </a:txBody>
                  <a:tcPr/>
                </a:tc>
              </a:tr>
            </a:tbl>
          </a:graphicData>
        </a:graphic>
      </p:graphicFrame>
    </p:spTree>
    <p:extLst>
      <p:ext uri="{BB962C8B-B14F-4D97-AF65-F5344CB8AC3E}">
        <p14:creationId xmlns:p14="http://schemas.microsoft.com/office/powerpoint/2010/main" val="3094935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choose the right tippet size</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8316" y="1752600"/>
            <a:ext cx="7461284" cy="41401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7176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Knots</a:t>
            </a:r>
            <a:endParaRPr lang="en-US" dirty="0"/>
          </a:p>
        </p:txBody>
      </p:sp>
      <p:sp>
        <p:nvSpPr>
          <p:cNvPr id="3" name="Content Placeholder 2"/>
          <p:cNvSpPr>
            <a:spLocks noGrp="1"/>
          </p:cNvSpPr>
          <p:nvPr>
            <p:ph idx="1"/>
          </p:nvPr>
        </p:nvSpPr>
        <p:spPr>
          <a:effectLst>
            <a:outerShdw blurRad="50800" dist="38100" dir="13500000" algn="br" rotWithShape="0">
              <a:prstClr val="black">
                <a:alpha val="40000"/>
              </a:prstClr>
            </a:outerShdw>
          </a:effectLst>
        </p:spPr>
        <p:txBody>
          <a:bodyPr>
            <a:normAutofit/>
          </a:bodyPr>
          <a:lstStyle/>
          <a:p>
            <a:r>
              <a:rPr lang="en-US" dirty="0" smtClean="0"/>
              <a:t>Blood knot</a:t>
            </a:r>
          </a:p>
          <a:p>
            <a:r>
              <a:rPr lang="en-US" dirty="0" smtClean="0"/>
              <a:t>Surgeon’s knot</a:t>
            </a:r>
          </a:p>
          <a:p>
            <a:r>
              <a:rPr lang="en-US" dirty="0" smtClean="0"/>
              <a:t>Clinch knot</a:t>
            </a:r>
          </a:p>
          <a:p>
            <a:r>
              <a:rPr lang="en-US" dirty="0" smtClean="0"/>
              <a:t>Improved Clinch knot</a:t>
            </a:r>
          </a:p>
          <a:p>
            <a:r>
              <a:rPr lang="en-US" dirty="0" smtClean="0"/>
              <a:t>Perfection Loop</a:t>
            </a:r>
          </a:p>
          <a:p>
            <a:endParaRPr lang="en-US" sz="800" dirty="0" smtClean="0"/>
          </a:p>
          <a:p>
            <a:pPr marL="0" indent="0" algn="ctr">
              <a:buNone/>
            </a:pPr>
            <a:r>
              <a:rPr lang="en-US" dirty="0" smtClean="0">
                <a:hlinkClick r:id="rId2"/>
              </a:rPr>
              <a:t>Grog’s Knots</a:t>
            </a:r>
            <a:endParaRPr lang="en-US" dirty="0" smtClean="0"/>
          </a:p>
          <a:p>
            <a:pPr marL="0" indent="0" algn="ctr">
              <a:buNone/>
            </a:pPr>
            <a:endParaRPr lang="en-US" dirty="0"/>
          </a:p>
        </p:txBody>
      </p:sp>
    </p:spTree>
    <p:extLst>
      <p:ext uri="{BB962C8B-B14F-4D97-AF65-F5344CB8AC3E}">
        <p14:creationId xmlns:p14="http://schemas.microsoft.com/office/powerpoint/2010/main" val="28771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Bobber or Indicator set up</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4764" y="1600200"/>
            <a:ext cx="3394472" cy="4525963"/>
          </a:xfrm>
        </p:spPr>
      </p:pic>
    </p:spTree>
    <p:extLst>
      <p:ext uri="{BB962C8B-B14F-4D97-AF65-F5344CB8AC3E}">
        <p14:creationId xmlns:p14="http://schemas.microsoft.com/office/powerpoint/2010/main" val="115304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be more successful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Research the layout of the water – example Lafarge Lake</a:t>
            </a:r>
          </a:p>
          <a:p>
            <a:r>
              <a:rPr lang="en-US" dirty="0" smtClean="0"/>
              <a:t>Know the Provincial Regulations for the water</a:t>
            </a:r>
          </a:p>
          <a:p>
            <a:r>
              <a:rPr lang="en-US" dirty="0" smtClean="0"/>
              <a:t>Look for insects</a:t>
            </a:r>
          </a:p>
          <a:p>
            <a:r>
              <a:rPr lang="en-US" dirty="0"/>
              <a:t> Small coastal trout lakes, in general, do not support high enough concentrations of the key nutrients to grow fish as big as those found in their interior counterparts. This is due in part to prevailing geological conditions and increased amounts of total precipitation which result in high flushing rates. Invertebrate life in coastal lakes is generally less diverse and abundant than those found in the interior regions.</a:t>
            </a:r>
          </a:p>
          <a:p>
            <a:endParaRPr lang="en-US" dirty="0"/>
          </a:p>
        </p:txBody>
      </p:sp>
    </p:spTree>
    <p:extLst>
      <p:ext uri="{BB962C8B-B14F-4D97-AF65-F5344CB8AC3E}">
        <p14:creationId xmlns:p14="http://schemas.microsoft.com/office/powerpoint/2010/main" val="2867407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400</Words>
  <Application>Microsoft Office PowerPoint</Application>
  <PresentationFormat>On-screen Show (4:3)</PresentationFormat>
  <Paragraphs>54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Fishing For Starters</vt:lpstr>
      <vt:lpstr>What Rod?</vt:lpstr>
      <vt:lpstr>Deciding which Hand to use on the reel</vt:lpstr>
      <vt:lpstr>Leader &amp; Tippet</vt:lpstr>
      <vt:lpstr>How to choose the right Leader Length</vt:lpstr>
      <vt:lpstr>How to choose the right tippet size</vt:lpstr>
      <vt:lpstr>Knots</vt:lpstr>
      <vt:lpstr>Bobber or Indicator set up</vt:lpstr>
      <vt:lpstr>How to be more successful</vt:lpstr>
      <vt:lpstr>Lake Profile</vt:lpstr>
      <vt:lpstr>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Fly Fishing For Starters</dc:title>
  <dc:creator>Stephen Hussey</dc:creator>
  <cp:lastModifiedBy>Stephen Hussey</cp:lastModifiedBy>
  <cp:revision>13</cp:revision>
  <dcterms:created xsi:type="dcterms:W3CDTF">2017-10-20T21:36:38Z</dcterms:created>
  <dcterms:modified xsi:type="dcterms:W3CDTF">2017-10-23T14:21:56Z</dcterms:modified>
</cp:coreProperties>
</file>